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9"/>
  </p:notesMasterIdLst>
  <p:sldIdLst>
    <p:sldId id="259" r:id="rId5"/>
    <p:sldId id="334" r:id="rId6"/>
    <p:sldId id="586" r:id="rId7"/>
    <p:sldId id="587" r:id="rId8"/>
    <p:sldId id="588" r:id="rId9"/>
    <p:sldId id="589" r:id="rId10"/>
    <p:sldId id="577" r:id="rId11"/>
    <p:sldId id="591" r:id="rId12"/>
    <p:sldId id="578" r:id="rId13"/>
    <p:sldId id="592" r:id="rId14"/>
    <p:sldId id="580" r:id="rId15"/>
    <p:sldId id="583" r:id="rId16"/>
    <p:sldId id="584" r:id="rId17"/>
    <p:sldId id="593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FF4D072-B4EA-9A56-B649-301681210FEB}" name="Peskin, Amanda" initials="AP" userId="S::apeskin@umaryland.edu::b1223ce0-2513-4bb5-ba50-6f98d387d231" providerId="AD"/>
  <p188:author id="{676BCA8F-EF5C-5FB6-6D1F-A6AC771E5CE8}" name="Hoke, Kathleen" initials="HK" userId="S::khoke@law.umaryland.edu::7d68c5fc-4f77-4c13-80c2-adf44e74fa1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410171-E2D7-4322-984A-32346093817E}" v="12" dt="2024-04-09T22:32:03.326"/>
    <p1510:client id="{BE8D093B-D410-B3D0-E58C-950316746F71}" v="1" dt="2024-04-09T19:42:21.818"/>
    <p1510:client id="{C0CFE736-3C28-5407-1E2F-EE20F3290D44}" v="26" dt="2024-04-09T20:28:16.3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51"/>
    <p:restoredTop sz="77386" autoAdjust="0"/>
  </p:normalViewPr>
  <p:slideViewPr>
    <p:cSldViewPr>
      <p:cViewPr varScale="1">
        <p:scale>
          <a:sx n="85" d="100"/>
          <a:sy n="85" d="100"/>
        </p:scale>
        <p:origin x="225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niss, Blair" userId="S::binniss@law.umaryland.edu::dd2532de-dbb9-4ee6-9962-4ffcefea501e" providerId="AD" clId="Web-{BE8D093B-D410-B3D0-E58C-950316746F71}"/>
    <pc:docChg chg="">
      <pc:chgData name="Inniss, Blair" userId="S::binniss@law.umaryland.edu::dd2532de-dbb9-4ee6-9962-4ffcefea501e" providerId="AD" clId="Web-{BE8D093B-D410-B3D0-E58C-950316746F71}" dt="2024-04-09T19:42:21.818" v="0"/>
      <pc:docMkLst>
        <pc:docMk/>
      </pc:docMkLst>
      <pc:sldChg chg="delCm">
        <pc:chgData name="Inniss, Blair" userId="S::binniss@law.umaryland.edu::dd2532de-dbb9-4ee6-9962-4ffcefea501e" providerId="AD" clId="Web-{BE8D093B-D410-B3D0-E58C-950316746F71}" dt="2024-04-09T19:42:21.818" v="0"/>
        <pc:sldMkLst>
          <pc:docMk/>
          <pc:sldMk cId="3431653278" sldId="589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Inniss, Blair" userId="S::binniss@law.umaryland.edu::dd2532de-dbb9-4ee6-9962-4ffcefea501e" providerId="AD" clId="Web-{BE8D093B-D410-B3D0-E58C-950316746F71}" dt="2024-04-09T19:42:21.818" v="0"/>
              <pc2:cmMkLst xmlns:pc2="http://schemas.microsoft.com/office/powerpoint/2019/9/main/command">
                <pc:docMk/>
                <pc:sldMk cId="3431653278" sldId="589"/>
                <pc2:cmMk id="{5FEE6E12-9DF6-4A2C-8FB1-2E6D3C29D131}"/>
              </pc2:cmMkLst>
            </pc226:cmChg>
          </p:ext>
        </pc:extLst>
      </pc:sldChg>
    </pc:docChg>
  </pc:docChgLst>
  <pc:docChgLst>
    <pc:chgData name="Hoke, Kathleen" userId="7d68c5fc-4f77-4c13-80c2-adf44e74fa12" providerId="ADAL" clId="{B7410171-E2D7-4322-984A-32346093817E}"/>
    <pc:docChg chg="custSel addSld modSld modNotesMaster">
      <pc:chgData name="Hoke, Kathleen" userId="7d68c5fc-4f77-4c13-80c2-adf44e74fa12" providerId="ADAL" clId="{B7410171-E2D7-4322-984A-32346093817E}" dt="2024-04-09T22:35:30.108" v="996" actId="20577"/>
      <pc:docMkLst>
        <pc:docMk/>
      </pc:docMkLst>
      <pc:sldChg chg="modSp mod modNotesTx">
        <pc:chgData name="Hoke, Kathleen" userId="7d68c5fc-4f77-4c13-80c2-adf44e74fa12" providerId="ADAL" clId="{B7410171-E2D7-4322-984A-32346093817E}" dt="2024-04-09T21:49:50.948" v="374" actId="20577"/>
        <pc:sldMkLst>
          <pc:docMk/>
          <pc:sldMk cId="841788563" sldId="580"/>
        </pc:sldMkLst>
        <pc:spChg chg="mod">
          <ac:chgData name="Hoke, Kathleen" userId="7d68c5fc-4f77-4c13-80c2-adf44e74fa12" providerId="ADAL" clId="{B7410171-E2D7-4322-984A-32346093817E}" dt="2024-04-09T21:49:25.506" v="340" actId="20577"/>
          <ac:spMkLst>
            <pc:docMk/>
            <pc:sldMk cId="841788563" sldId="580"/>
            <ac:spMk id="3" creationId="{00000000-0000-0000-0000-000000000000}"/>
          </ac:spMkLst>
        </pc:spChg>
      </pc:sldChg>
      <pc:sldChg chg="modSp mod modNotesTx">
        <pc:chgData name="Hoke, Kathleen" userId="7d68c5fc-4f77-4c13-80c2-adf44e74fa12" providerId="ADAL" clId="{B7410171-E2D7-4322-984A-32346093817E}" dt="2024-04-09T21:50:28.474" v="410" actId="20577"/>
        <pc:sldMkLst>
          <pc:docMk/>
          <pc:sldMk cId="1747404458" sldId="583"/>
        </pc:sldMkLst>
        <pc:spChg chg="mod">
          <ac:chgData name="Hoke, Kathleen" userId="7d68c5fc-4f77-4c13-80c2-adf44e74fa12" providerId="ADAL" clId="{B7410171-E2D7-4322-984A-32346093817E}" dt="2024-04-09T21:32:32.727" v="164" actId="6549"/>
          <ac:spMkLst>
            <pc:docMk/>
            <pc:sldMk cId="1747404458" sldId="583"/>
            <ac:spMk id="2" creationId="{00000000-0000-0000-0000-000000000000}"/>
          </ac:spMkLst>
        </pc:spChg>
      </pc:sldChg>
      <pc:sldChg chg="modSp mod modNotesTx">
        <pc:chgData name="Hoke, Kathleen" userId="7d68c5fc-4f77-4c13-80c2-adf44e74fa12" providerId="ADAL" clId="{B7410171-E2D7-4322-984A-32346093817E}" dt="2024-04-09T22:30:44.165" v="982" actId="20577"/>
        <pc:sldMkLst>
          <pc:docMk/>
          <pc:sldMk cId="2966795647" sldId="584"/>
        </pc:sldMkLst>
        <pc:spChg chg="mod">
          <ac:chgData name="Hoke, Kathleen" userId="7d68c5fc-4f77-4c13-80c2-adf44e74fa12" providerId="ADAL" clId="{B7410171-E2D7-4322-984A-32346093817E}" dt="2024-04-09T22:30:32.090" v="957" actId="20577"/>
          <ac:spMkLst>
            <pc:docMk/>
            <pc:sldMk cId="2966795647" sldId="584"/>
            <ac:spMk id="3" creationId="{00000000-0000-0000-0000-000000000000}"/>
          </ac:spMkLst>
        </pc:spChg>
      </pc:sldChg>
      <pc:sldChg chg="modSp new mod">
        <pc:chgData name="Hoke, Kathleen" userId="7d68c5fc-4f77-4c13-80c2-adf44e74fa12" providerId="ADAL" clId="{B7410171-E2D7-4322-984A-32346093817E}" dt="2024-04-09T22:35:30.108" v="996" actId="20577"/>
        <pc:sldMkLst>
          <pc:docMk/>
          <pc:sldMk cId="3806584143" sldId="593"/>
        </pc:sldMkLst>
        <pc:spChg chg="mod">
          <ac:chgData name="Hoke, Kathleen" userId="7d68c5fc-4f77-4c13-80c2-adf44e74fa12" providerId="ADAL" clId="{B7410171-E2D7-4322-984A-32346093817E}" dt="2024-04-09T22:35:30.108" v="996" actId="20577"/>
          <ac:spMkLst>
            <pc:docMk/>
            <pc:sldMk cId="3806584143" sldId="593"/>
            <ac:spMk id="3" creationId="{728EACBF-DA62-6B26-7FB4-FF6CF26C3183}"/>
          </ac:spMkLst>
        </pc:spChg>
      </pc:sldChg>
    </pc:docChg>
  </pc:docChgLst>
  <pc:docChgLst>
    <pc:chgData name="Peskin, Amanda" userId="b1223ce0-2513-4bb5-ba50-6f98d387d231" providerId="ADAL" clId="{54E6A3DE-9C3F-4D0B-BA12-D205321E0396}"/>
    <pc:docChg chg="undo custSel addSld delSld modSld sldOrd">
      <pc:chgData name="Peskin, Amanda" userId="b1223ce0-2513-4bb5-ba50-6f98d387d231" providerId="ADAL" clId="{54E6A3DE-9C3F-4D0B-BA12-D205321E0396}" dt="2024-04-09T19:34:08.028" v="6152" actId="20577"/>
      <pc:docMkLst>
        <pc:docMk/>
      </pc:docMkLst>
      <pc:sldChg chg="modSp mod">
        <pc:chgData name="Peskin, Amanda" userId="b1223ce0-2513-4bb5-ba50-6f98d387d231" providerId="ADAL" clId="{54E6A3DE-9C3F-4D0B-BA12-D205321E0396}" dt="2024-04-09T17:36:22.732" v="3709" actId="20577"/>
        <pc:sldMkLst>
          <pc:docMk/>
          <pc:sldMk cId="1125659294" sldId="259"/>
        </pc:sldMkLst>
        <pc:spChg chg="mod">
          <ac:chgData name="Peskin, Amanda" userId="b1223ce0-2513-4bb5-ba50-6f98d387d231" providerId="ADAL" clId="{54E6A3DE-9C3F-4D0B-BA12-D205321E0396}" dt="2024-04-09T17:36:22.732" v="3709" actId="20577"/>
          <ac:spMkLst>
            <pc:docMk/>
            <pc:sldMk cId="1125659294" sldId="259"/>
            <ac:spMk id="2" creationId="{00000000-0000-0000-0000-000000000000}"/>
          </ac:spMkLst>
        </pc:spChg>
        <pc:spChg chg="mod">
          <ac:chgData name="Peskin, Amanda" userId="b1223ce0-2513-4bb5-ba50-6f98d387d231" providerId="ADAL" clId="{54E6A3DE-9C3F-4D0B-BA12-D205321E0396}" dt="2024-03-29T16:52:15.537" v="76" actId="20577"/>
          <ac:spMkLst>
            <pc:docMk/>
            <pc:sldMk cId="1125659294" sldId="259"/>
            <ac:spMk id="3" creationId="{00000000-0000-0000-0000-000000000000}"/>
          </ac:spMkLst>
        </pc:spChg>
      </pc:sldChg>
      <pc:sldChg chg="modSp del mod">
        <pc:chgData name="Peskin, Amanda" userId="b1223ce0-2513-4bb5-ba50-6f98d387d231" providerId="ADAL" clId="{54E6A3DE-9C3F-4D0B-BA12-D205321E0396}" dt="2024-04-09T18:23:05.664" v="5664" actId="2696"/>
        <pc:sldMkLst>
          <pc:docMk/>
          <pc:sldMk cId="4163323915" sldId="576"/>
        </pc:sldMkLst>
        <pc:spChg chg="mod">
          <ac:chgData name="Peskin, Amanda" userId="b1223ce0-2513-4bb5-ba50-6f98d387d231" providerId="ADAL" clId="{54E6A3DE-9C3F-4D0B-BA12-D205321E0396}" dt="2024-04-09T18:22:49.735" v="5663" actId="20577"/>
          <ac:spMkLst>
            <pc:docMk/>
            <pc:sldMk cId="4163323915" sldId="576"/>
            <ac:spMk id="3" creationId="{00000000-0000-0000-0000-000000000000}"/>
          </ac:spMkLst>
        </pc:spChg>
      </pc:sldChg>
      <pc:sldChg chg="modSp mod modNotesTx">
        <pc:chgData name="Peskin, Amanda" userId="b1223ce0-2513-4bb5-ba50-6f98d387d231" providerId="ADAL" clId="{54E6A3DE-9C3F-4D0B-BA12-D205321E0396}" dt="2024-04-09T18:03:55.596" v="5302" actId="5793"/>
        <pc:sldMkLst>
          <pc:docMk/>
          <pc:sldMk cId="3942304128" sldId="577"/>
        </pc:sldMkLst>
        <pc:spChg chg="mod">
          <ac:chgData name="Peskin, Amanda" userId="b1223ce0-2513-4bb5-ba50-6f98d387d231" providerId="ADAL" clId="{54E6A3DE-9C3F-4D0B-BA12-D205321E0396}" dt="2024-04-09T18:02:07.785" v="5218" actId="27636"/>
          <ac:spMkLst>
            <pc:docMk/>
            <pc:sldMk cId="3942304128" sldId="577"/>
            <ac:spMk id="2" creationId="{00000000-0000-0000-0000-000000000000}"/>
          </ac:spMkLst>
        </pc:spChg>
        <pc:spChg chg="mod">
          <ac:chgData name="Peskin, Amanda" userId="b1223ce0-2513-4bb5-ba50-6f98d387d231" providerId="ADAL" clId="{54E6A3DE-9C3F-4D0B-BA12-D205321E0396}" dt="2024-04-09T18:03:55.596" v="5302" actId="5793"/>
          <ac:spMkLst>
            <pc:docMk/>
            <pc:sldMk cId="3942304128" sldId="577"/>
            <ac:spMk id="3" creationId="{00000000-0000-0000-0000-000000000000}"/>
          </ac:spMkLst>
        </pc:spChg>
      </pc:sldChg>
      <pc:sldChg chg="modSp add del mod">
        <pc:chgData name="Peskin, Amanda" userId="b1223ce0-2513-4bb5-ba50-6f98d387d231" providerId="ADAL" clId="{54E6A3DE-9C3F-4D0B-BA12-D205321E0396}" dt="2024-04-09T18:05:06.476" v="5369" actId="2696"/>
        <pc:sldMkLst>
          <pc:docMk/>
          <pc:sldMk cId="841788563" sldId="580"/>
        </pc:sldMkLst>
        <pc:spChg chg="mod">
          <ac:chgData name="Peskin, Amanda" userId="b1223ce0-2513-4bb5-ba50-6f98d387d231" providerId="ADAL" clId="{54E6A3DE-9C3F-4D0B-BA12-D205321E0396}" dt="2024-04-09T16:15:08.384" v="3673" actId="20577"/>
          <ac:spMkLst>
            <pc:docMk/>
            <pc:sldMk cId="841788563" sldId="580"/>
            <ac:spMk id="3" creationId="{00000000-0000-0000-0000-000000000000}"/>
          </ac:spMkLst>
        </pc:spChg>
      </pc:sldChg>
      <pc:sldChg chg="del">
        <pc:chgData name="Peskin, Amanda" userId="b1223ce0-2513-4bb5-ba50-6f98d387d231" providerId="ADAL" clId="{54E6A3DE-9C3F-4D0B-BA12-D205321E0396}" dt="2024-04-09T17:36:42.118" v="3710" actId="2696"/>
        <pc:sldMkLst>
          <pc:docMk/>
          <pc:sldMk cId="2466082441" sldId="585"/>
        </pc:sldMkLst>
      </pc:sldChg>
      <pc:sldChg chg="modSp new mod modNotesTx">
        <pc:chgData name="Peskin, Amanda" userId="b1223ce0-2513-4bb5-ba50-6f98d387d231" providerId="ADAL" clId="{54E6A3DE-9C3F-4D0B-BA12-D205321E0396}" dt="2024-04-09T19:01:52.097" v="5956" actId="13926"/>
        <pc:sldMkLst>
          <pc:docMk/>
          <pc:sldMk cId="3321111013" sldId="586"/>
        </pc:sldMkLst>
        <pc:spChg chg="mod">
          <ac:chgData name="Peskin, Amanda" userId="b1223ce0-2513-4bb5-ba50-6f98d387d231" providerId="ADAL" clId="{54E6A3DE-9C3F-4D0B-BA12-D205321E0396}" dt="2024-04-09T19:01:52.097" v="5956" actId="13926"/>
          <ac:spMkLst>
            <pc:docMk/>
            <pc:sldMk cId="3321111013" sldId="586"/>
            <ac:spMk id="2" creationId="{C8011CD3-0125-AF09-B7D1-85CBAD28CFF8}"/>
          </ac:spMkLst>
        </pc:spChg>
        <pc:spChg chg="mod">
          <ac:chgData name="Peskin, Amanda" userId="b1223ce0-2513-4bb5-ba50-6f98d387d231" providerId="ADAL" clId="{54E6A3DE-9C3F-4D0B-BA12-D205321E0396}" dt="2024-03-29T16:54:30.979" v="194" actId="20577"/>
          <ac:spMkLst>
            <pc:docMk/>
            <pc:sldMk cId="3321111013" sldId="586"/>
            <ac:spMk id="3" creationId="{65167526-A9C5-7F6C-B6B8-20D28BBA8401}"/>
          </ac:spMkLst>
        </pc:spChg>
      </pc:sldChg>
      <pc:sldChg chg="modSp new mod modNotesTx">
        <pc:chgData name="Peskin, Amanda" userId="b1223ce0-2513-4bb5-ba50-6f98d387d231" providerId="ADAL" clId="{54E6A3DE-9C3F-4D0B-BA12-D205321E0396}" dt="2024-04-09T19:22:43.936" v="6110" actId="20577"/>
        <pc:sldMkLst>
          <pc:docMk/>
          <pc:sldMk cId="3571559550" sldId="587"/>
        </pc:sldMkLst>
        <pc:spChg chg="mod">
          <ac:chgData name="Peskin, Amanda" userId="b1223ce0-2513-4bb5-ba50-6f98d387d231" providerId="ADAL" clId="{54E6A3DE-9C3F-4D0B-BA12-D205321E0396}" dt="2024-04-09T19:22:43.936" v="6110" actId="20577"/>
          <ac:spMkLst>
            <pc:docMk/>
            <pc:sldMk cId="3571559550" sldId="587"/>
            <ac:spMk id="2" creationId="{834BDA4D-178D-0351-D148-F1882721BABC}"/>
          </ac:spMkLst>
        </pc:spChg>
        <pc:spChg chg="mod">
          <ac:chgData name="Peskin, Amanda" userId="b1223ce0-2513-4bb5-ba50-6f98d387d231" providerId="ADAL" clId="{54E6A3DE-9C3F-4D0B-BA12-D205321E0396}" dt="2024-03-29T16:55:34.846" v="333" actId="403"/>
          <ac:spMkLst>
            <pc:docMk/>
            <pc:sldMk cId="3571559550" sldId="587"/>
            <ac:spMk id="3" creationId="{AF75CD53-B31F-E099-8360-B6E2141A292F}"/>
          </ac:spMkLst>
        </pc:spChg>
      </pc:sldChg>
      <pc:sldChg chg="modSp new mod modNotesTx">
        <pc:chgData name="Peskin, Amanda" userId="b1223ce0-2513-4bb5-ba50-6f98d387d231" providerId="ADAL" clId="{54E6A3DE-9C3F-4D0B-BA12-D205321E0396}" dt="2024-04-09T19:25:28.371" v="6134" actId="20577"/>
        <pc:sldMkLst>
          <pc:docMk/>
          <pc:sldMk cId="2897330756" sldId="588"/>
        </pc:sldMkLst>
        <pc:spChg chg="mod">
          <ac:chgData name="Peskin, Amanda" userId="b1223ce0-2513-4bb5-ba50-6f98d387d231" providerId="ADAL" clId="{54E6A3DE-9C3F-4D0B-BA12-D205321E0396}" dt="2024-04-09T19:25:28.371" v="6134" actId="20577"/>
          <ac:spMkLst>
            <pc:docMk/>
            <pc:sldMk cId="2897330756" sldId="588"/>
            <ac:spMk id="2" creationId="{D0962444-2A35-C210-BE4A-2F5F2E2C858C}"/>
          </ac:spMkLst>
        </pc:spChg>
        <pc:spChg chg="mod">
          <ac:chgData name="Peskin, Amanda" userId="b1223ce0-2513-4bb5-ba50-6f98d387d231" providerId="ADAL" clId="{54E6A3DE-9C3F-4D0B-BA12-D205321E0396}" dt="2024-03-29T16:56:08.634" v="379" actId="27636"/>
          <ac:spMkLst>
            <pc:docMk/>
            <pc:sldMk cId="2897330756" sldId="588"/>
            <ac:spMk id="3" creationId="{B3C21C3B-DF35-153E-8E27-41198BFAB3BA}"/>
          </ac:spMkLst>
        </pc:spChg>
      </pc:sldChg>
      <pc:sldChg chg="modSp new mod addCm modCm modNotesTx">
        <pc:chgData name="Peskin, Amanda" userId="b1223ce0-2513-4bb5-ba50-6f98d387d231" providerId="ADAL" clId="{54E6A3DE-9C3F-4D0B-BA12-D205321E0396}" dt="2024-04-09T19:27:39.388" v="6145" actId="20577"/>
        <pc:sldMkLst>
          <pc:docMk/>
          <pc:sldMk cId="3431653278" sldId="589"/>
        </pc:sldMkLst>
        <pc:spChg chg="mod">
          <ac:chgData name="Peskin, Amanda" userId="b1223ce0-2513-4bb5-ba50-6f98d387d231" providerId="ADAL" clId="{54E6A3DE-9C3F-4D0B-BA12-D205321E0396}" dt="2024-04-09T19:27:34.914" v="6143" actId="20577"/>
          <ac:spMkLst>
            <pc:docMk/>
            <pc:sldMk cId="3431653278" sldId="589"/>
            <ac:spMk id="2" creationId="{6FF15894-F867-2031-7450-995A48B2AED1}"/>
          </ac:spMkLst>
        </pc:spChg>
        <pc:spChg chg="mod">
          <ac:chgData name="Peskin, Amanda" userId="b1223ce0-2513-4bb5-ba50-6f98d387d231" providerId="ADAL" clId="{54E6A3DE-9C3F-4D0B-BA12-D205321E0396}" dt="2024-03-29T16:58:43.556" v="536" actId="404"/>
          <ac:spMkLst>
            <pc:docMk/>
            <pc:sldMk cId="3431653278" sldId="589"/>
            <ac:spMk id="3" creationId="{42A150BB-1891-990E-8976-63E1FC17029B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 mod">
              <pc226:chgData name="Peskin, Amanda" userId="b1223ce0-2513-4bb5-ba50-6f98d387d231" providerId="ADAL" clId="{54E6A3DE-9C3F-4D0B-BA12-D205321E0396}" dt="2024-03-29T17:32:49.825" v="2847"/>
              <pc2:cmMkLst xmlns:pc2="http://schemas.microsoft.com/office/powerpoint/2019/9/main/command">
                <pc:docMk/>
                <pc:sldMk cId="3431653278" sldId="589"/>
                <pc2:cmMk id="{5FEE6E12-9DF6-4A2C-8FB1-2E6D3C29D131}"/>
              </pc2:cmMkLst>
            </pc226:cmChg>
          </p:ext>
        </pc:extLst>
      </pc:sldChg>
      <pc:sldChg chg="modSp new del mod addCm">
        <pc:chgData name="Peskin, Amanda" userId="b1223ce0-2513-4bb5-ba50-6f98d387d231" providerId="ADAL" clId="{54E6A3DE-9C3F-4D0B-BA12-D205321E0396}" dt="2024-04-09T18:01:31.065" v="5215" actId="2696"/>
        <pc:sldMkLst>
          <pc:docMk/>
          <pc:sldMk cId="3056194266" sldId="590"/>
        </pc:sldMkLst>
        <pc:spChg chg="mod">
          <ac:chgData name="Peskin, Amanda" userId="b1223ce0-2513-4bb5-ba50-6f98d387d231" providerId="ADAL" clId="{54E6A3DE-9C3F-4D0B-BA12-D205321E0396}" dt="2024-03-29T17:36:38.936" v="2906" actId="20577"/>
          <ac:spMkLst>
            <pc:docMk/>
            <pc:sldMk cId="3056194266" sldId="590"/>
            <ac:spMk id="2" creationId="{DE6082B8-3B66-B83B-B40E-249CBAA8C1DF}"/>
          </ac:spMkLst>
        </pc:spChg>
        <pc:spChg chg="mod">
          <ac:chgData name="Peskin, Amanda" userId="b1223ce0-2513-4bb5-ba50-6f98d387d231" providerId="ADAL" clId="{54E6A3DE-9C3F-4D0B-BA12-D205321E0396}" dt="2024-03-29T17:00:03.160" v="542" actId="404"/>
          <ac:spMkLst>
            <pc:docMk/>
            <pc:sldMk cId="3056194266" sldId="590"/>
            <ac:spMk id="3" creationId="{F955B2DE-6E8E-9056-08E0-A5D93AB95D5E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Peskin, Amanda" userId="b1223ce0-2513-4bb5-ba50-6f98d387d231" providerId="ADAL" clId="{54E6A3DE-9C3F-4D0B-BA12-D205321E0396}" dt="2024-03-29T17:36:18.745" v="2870"/>
              <pc2:cmMkLst xmlns:pc2="http://schemas.microsoft.com/office/powerpoint/2019/9/main/command">
                <pc:docMk/>
                <pc:sldMk cId="3056194266" sldId="590"/>
                <pc2:cmMk id="{9E64C7CC-73EA-4363-B661-D24E0ADE16BD}"/>
              </pc2:cmMkLst>
            </pc226:cmChg>
          </p:ext>
        </pc:extLst>
      </pc:sldChg>
      <pc:sldChg chg="modSp new mod ord modNotesTx">
        <pc:chgData name="Peskin, Amanda" userId="b1223ce0-2513-4bb5-ba50-6f98d387d231" providerId="ADAL" clId="{54E6A3DE-9C3F-4D0B-BA12-D205321E0396}" dt="2024-04-09T18:04:25.023" v="5367" actId="20577"/>
        <pc:sldMkLst>
          <pc:docMk/>
          <pc:sldMk cId="3119982447" sldId="591"/>
        </pc:sldMkLst>
        <pc:spChg chg="mod">
          <ac:chgData name="Peskin, Amanda" userId="b1223ce0-2513-4bb5-ba50-6f98d387d231" providerId="ADAL" clId="{54E6A3DE-9C3F-4D0B-BA12-D205321E0396}" dt="2024-04-09T18:04:08.448" v="5303" actId="20577"/>
          <ac:spMkLst>
            <pc:docMk/>
            <pc:sldMk cId="3119982447" sldId="591"/>
            <ac:spMk id="2" creationId="{7D02F82A-694D-C7DB-BF94-E6660262B404}"/>
          </ac:spMkLst>
        </pc:spChg>
        <pc:spChg chg="mod">
          <ac:chgData name="Peskin, Amanda" userId="b1223ce0-2513-4bb5-ba50-6f98d387d231" providerId="ADAL" clId="{54E6A3DE-9C3F-4D0B-BA12-D205321E0396}" dt="2024-03-29T17:01:04.886" v="592" actId="20577"/>
          <ac:spMkLst>
            <pc:docMk/>
            <pc:sldMk cId="3119982447" sldId="591"/>
            <ac:spMk id="3" creationId="{E7755B7B-9B3F-9716-9A3C-A7D95002B619}"/>
          </ac:spMkLst>
        </pc:spChg>
      </pc:sldChg>
      <pc:sldChg chg="modSp new mod ord">
        <pc:chgData name="Peskin, Amanda" userId="b1223ce0-2513-4bb5-ba50-6f98d387d231" providerId="ADAL" clId="{54E6A3DE-9C3F-4D0B-BA12-D205321E0396}" dt="2024-04-09T19:34:08.028" v="6152" actId="20577"/>
        <pc:sldMkLst>
          <pc:docMk/>
          <pc:sldMk cId="1589703939" sldId="592"/>
        </pc:sldMkLst>
        <pc:spChg chg="mod">
          <ac:chgData name="Peskin, Amanda" userId="b1223ce0-2513-4bb5-ba50-6f98d387d231" providerId="ADAL" clId="{54E6A3DE-9C3F-4D0B-BA12-D205321E0396}" dt="2024-04-09T19:34:08.028" v="6152" actId="20577"/>
          <ac:spMkLst>
            <pc:docMk/>
            <pc:sldMk cId="1589703939" sldId="592"/>
            <ac:spMk id="2" creationId="{7B268F2C-D771-07FC-E589-3FF217ED75C6}"/>
          </ac:spMkLst>
        </pc:spChg>
        <pc:spChg chg="mod">
          <ac:chgData name="Peskin, Amanda" userId="b1223ce0-2513-4bb5-ba50-6f98d387d231" providerId="ADAL" clId="{54E6A3DE-9C3F-4D0B-BA12-D205321E0396}" dt="2024-04-09T18:10:53.389" v="5555" actId="20577"/>
          <ac:spMkLst>
            <pc:docMk/>
            <pc:sldMk cId="1589703939" sldId="592"/>
            <ac:spMk id="3" creationId="{502A2394-64CB-F9A6-89F7-EEB73E75C404}"/>
          </ac:spMkLst>
        </pc:spChg>
      </pc:sldChg>
    </pc:docChg>
  </pc:docChgLst>
  <pc:docChgLst>
    <pc:chgData name="Peskin, Amanda" userId="S::apeskin@umaryland.edu::b1223ce0-2513-4bb5-ba50-6f98d387d231" providerId="AD" clId="Web-{C0CFE736-3C28-5407-1E2F-EE20F3290D44}"/>
    <pc:docChg chg="modSld">
      <pc:chgData name="Peskin, Amanda" userId="S::apeskin@umaryland.edu::b1223ce0-2513-4bb5-ba50-6f98d387d231" providerId="AD" clId="Web-{C0CFE736-3C28-5407-1E2F-EE20F3290D44}" dt="2024-04-09T20:33:15.311" v="360"/>
      <pc:docMkLst>
        <pc:docMk/>
      </pc:docMkLst>
      <pc:sldChg chg="modSp">
        <pc:chgData name="Peskin, Amanda" userId="S::apeskin@umaryland.edu::b1223ce0-2513-4bb5-ba50-6f98d387d231" providerId="AD" clId="Web-{C0CFE736-3C28-5407-1E2F-EE20F3290D44}" dt="2024-04-09T20:18:51.041" v="30" actId="20577"/>
        <pc:sldMkLst>
          <pc:docMk/>
          <pc:sldMk cId="3942304128" sldId="577"/>
        </pc:sldMkLst>
        <pc:spChg chg="mod">
          <ac:chgData name="Peskin, Amanda" userId="S::apeskin@umaryland.edu::b1223ce0-2513-4bb5-ba50-6f98d387d231" providerId="AD" clId="Web-{C0CFE736-3C28-5407-1E2F-EE20F3290D44}" dt="2024-04-09T20:18:51.041" v="30" actId="20577"/>
          <ac:spMkLst>
            <pc:docMk/>
            <pc:sldMk cId="3942304128" sldId="577"/>
            <ac:spMk id="3" creationId="{00000000-0000-0000-0000-000000000000}"/>
          </ac:spMkLst>
        </pc:spChg>
      </pc:sldChg>
      <pc:sldChg chg="modSp modNotes">
        <pc:chgData name="Peskin, Amanda" userId="S::apeskin@umaryland.edu::b1223ce0-2513-4bb5-ba50-6f98d387d231" providerId="AD" clId="Web-{C0CFE736-3C28-5407-1E2F-EE20F3290D44}" dt="2024-04-09T20:15:41.237" v="5"/>
        <pc:sldMkLst>
          <pc:docMk/>
          <pc:sldMk cId="3321111013" sldId="586"/>
        </pc:sldMkLst>
        <pc:spChg chg="mod">
          <ac:chgData name="Peskin, Amanda" userId="S::apeskin@umaryland.edu::b1223ce0-2513-4bb5-ba50-6f98d387d231" providerId="AD" clId="Web-{C0CFE736-3C28-5407-1E2F-EE20F3290D44}" dt="2024-04-09T20:05:46.322" v="2" actId="20577"/>
          <ac:spMkLst>
            <pc:docMk/>
            <pc:sldMk cId="3321111013" sldId="586"/>
            <ac:spMk id="2" creationId="{C8011CD3-0125-AF09-B7D1-85CBAD28CFF8}"/>
          </ac:spMkLst>
        </pc:spChg>
      </pc:sldChg>
      <pc:sldChg chg="modNotes">
        <pc:chgData name="Peskin, Amanda" userId="S::apeskin@umaryland.edu::b1223ce0-2513-4bb5-ba50-6f98d387d231" providerId="AD" clId="Web-{C0CFE736-3C28-5407-1E2F-EE20F3290D44}" dt="2024-04-09T20:33:15.311" v="360"/>
        <pc:sldMkLst>
          <pc:docMk/>
          <pc:sldMk cId="3571559550" sldId="587"/>
        </pc:sldMkLst>
      </pc:sldChg>
      <pc:sldChg chg="modNotes">
        <pc:chgData name="Peskin, Amanda" userId="S::apeskin@umaryland.edu::b1223ce0-2513-4bb5-ba50-6f98d387d231" providerId="AD" clId="Web-{C0CFE736-3C28-5407-1E2F-EE20F3290D44}" dt="2024-04-09T20:18:32.228" v="24"/>
        <pc:sldMkLst>
          <pc:docMk/>
          <pc:sldMk cId="2897330756" sldId="588"/>
        </pc:sldMkLst>
      </pc:sldChg>
      <pc:sldChg chg="modNotes">
        <pc:chgData name="Peskin, Amanda" userId="S::apeskin@umaryland.edu::b1223ce0-2513-4bb5-ba50-6f98d387d231" providerId="AD" clId="Web-{C0CFE736-3C28-5407-1E2F-EE20F3290D44}" dt="2024-04-09T20:19:34.387" v="35"/>
        <pc:sldMkLst>
          <pc:docMk/>
          <pc:sldMk cId="3431653278" sldId="589"/>
        </pc:sldMkLst>
      </pc:sldChg>
      <pc:sldChg chg="modNotes">
        <pc:chgData name="Peskin, Amanda" userId="S::apeskin@umaryland.edu::b1223ce0-2513-4bb5-ba50-6f98d387d231" providerId="AD" clId="Web-{C0CFE736-3C28-5407-1E2F-EE20F3290D44}" dt="2024-04-09T20:20:04.279" v="45"/>
        <pc:sldMkLst>
          <pc:docMk/>
          <pc:sldMk cId="3119982447" sldId="591"/>
        </pc:sldMkLst>
      </pc:sldChg>
      <pc:sldChg chg="modSp modNotes">
        <pc:chgData name="Peskin, Amanda" userId="S::apeskin@umaryland.edu::b1223ce0-2513-4bb5-ba50-6f98d387d231" providerId="AD" clId="Web-{C0CFE736-3C28-5407-1E2F-EE20F3290D44}" dt="2024-04-09T20:28:16.315" v="200" actId="14100"/>
        <pc:sldMkLst>
          <pc:docMk/>
          <pc:sldMk cId="1589703939" sldId="592"/>
        </pc:sldMkLst>
        <pc:spChg chg="mod">
          <ac:chgData name="Peskin, Amanda" userId="S::apeskin@umaryland.edu::b1223ce0-2513-4bb5-ba50-6f98d387d231" providerId="AD" clId="Web-{C0CFE736-3C28-5407-1E2F-EE20F3290D44}" dt="2024-04-09T20:28:16.315" v="200" actId="14100"/>
          <ac:spMkLst>
            <pc:docMk/>
            <pc:sldMk cId="1589703939" sldId="592"/>
            <ac:spMk id="3" creationId="{502A2394-64CB-F9A6-89F7-EEB73E75C404}"/>
          </ac:spMkLst>
        </pc:spChg>
      </pc:sldChg>
    </pc:docChg>
  </pc:docChgLst>
  <pc:docChgLst>
    <pc:chgData name="Inniss, Blair" userId="dd2532de-dbb9-4ee6-9962-4ffcefea501e" providerId="ADAL" clId="{124FF86B-1B10-47C7-AD8C-AB68E6BA7BFC}"/>
    <pc:docChg chg="custSel modSld">
      <pc:chgData name="Inniss, Blair" userId="dd2532de-dbb9-4ee6-9962-4ffcefea501e" providerId="ADAL" clId="{124FF86B-1B10-47C7-AD8C-AB68E6BA7BFC}" dt="2024-04-09T19:51:27.251" v="110" actId="20577"/>
      <pc:docMkLst>
        <pc:docMk/>
      </pc:docMkLst>
      <pc:sldChg chg="modSp mod">
        <pc:chgData name="Inniss, Blair" userId="dd2532de-dbb9-4ee6-9962-4ffcefea501e" providerId="ADAL" clId="{124FF86B-1B10-47C7-AD8C-AB68E6BA7BFC}" dt="2024-04-09T19:46:34.609" v="55" actId="20577"/>
        <pc:sldMkLst>
          <pc:docMk/>
          <pc:sldMk cId="3942304128" sldId="577"/>
        </pc:sldMkLst>
        <pc:spChg chg="mod">
          <ac:chgData name="Inniss, Blair" userId="dd2532de-dbb9-4ee6-9962-4ffcefea501e" providerId="ADAL" clId="{124FF86B-1B10-47C7-AD8C-AB68E6BA7BFC}" dt="2024-04-09T19:46:34.609" v="55" actId="20577"/>
          <ac:spMkLst>
            <pc:docMk/>
            <pc:sldMk cId="3942304128" sldId="577"/>
            <ac:spMk id="3" creationId="{00000000-0000-0000-0000-000000000000}"/>
          </ac:spMkLst>
        </pc:spChg>
      </pc:sldChg>
      <pc:sldChg chg="modSp mod modNotesTx">
        <pc:chgData name="Inniss, Blair" userId="dd2532de-dbb9-4ee6-9962-4ffcefea501e" providerId="ADAL" clId="{124FF86B-1B10-47C7-AD8C-AB68E6BA7BFC}" dt="2024-04-09T19:48:11.611" v="68" actId="20577"/>
        <pc:sldMkLst>
          <pc:docMk/>
          <pc:sldMk cId="4069468296" sldId="578"/>
        </pc:sldMkLst>
        <pc:spChg chg="mod">
          <ac:chgData name="Inniss, Blair" userId="dd2532de-dbb9-4ee6-9962-4ffcefea501e" providerId="ADAL" clId="{124FF86B-1B10-47C7-AD8C-AB68E6BA7BFC}" dt="2024-04-09T19:47:22.420" v="58" actId="20577"/>
          <ac:spMkLst>
            <pc:docMk/>
            <pc:sldMk cId="4069468296" sldId="578"/>
            <ac:spMk id="2" creationId="{00000000-0000-0000-0000-000000000000}"/>
          </ac:spMkLst>
        </pc:spChg>
        <pc:spChg chg="mod">
          <ac:chgData name="Inniss, Blair" userId="dd2532de-dbb9-4ee6-9962-4ffcefea501e" providerId="ADAL" clId="{124FF86B-1B10-47C7-AD8C-AB68E6BA7BFC}" dt="2024-04-09T19:48:11.611" v="68" actId="20577"/>
          <ac:spMkLst>
            <pc:docMk/>
            <pc:sldMk cId="4069468296" sldId="578"/>
            <ac:spMk id="3" creationId="{00000000-0000-0000-0000-000000000000}"/>
          </ac:spMkLst>
        </pc:spChg>
      </pc:sldChg>
      <pc:sldChg chg="modSp mod">
        <pc:chgData name="Inniss, Blair" userId="dd2532de-dbb9-4ee6-9962-4ffcefea501e" providerId="ADAL" clId="{124FF86B-1B10-47C7-AD8C-AB68E6BA7BFC}" dt="2024-04-09T19:51:27.251" v="110" actId="20577"/>
        <pc:sldMkLst>
          <pc:docMk/>
          <pc:sldMk cId="841788563" sldId="580"/>
        </pc:sldMkLst>
        <pc:spChg chg="mod">
          <ac:chgData name="Inniss, Blair" userId="dd2532de-dbb9-4ee6-9962-4ffcefea501e" providerId="ADAL" clId="{124FF86B-1B10-47C7-AD8C-AB68E6BA7BFC}" dt="2024-04-09T19:51:27.251" v="110" actId="20577"/>
          <ac:spMkLst>
            <pc:docMk/>
            <pc:sldMk cId="841788563" sldId="580"/>
            <ac:spMk id="3" creationId="{00000000-0000-0000-0000-000000000000}"/>
          </ac:spMkLst>
        </pc:spChg>
      </pc:sldChg>
      <pc:sldChg chg="modSp mod">
        <pc:chgData name="Inniss, Blair" userId="dd2532de-dbb9-4ee6-9962-4ffcefea501e" providerId="ADAL" clId="{124FF86B-1B10-47C7-AD8C-AB68E6BA7BFC}" dt="2024-04-09T19:45:15.726" v="1" actId="27636"/>
        <pc:sldMkLst>
          <pc:docMk/>
          <pc:sldMk cId="3321111013" sldId="586"/>
        </pc:sldMkLst>
        <pc:spChg chg="mod">
          <ac:chgData name="Inniss, Blair" userId="dd2532de-dbb9-4ee6-9962-4ffcefea501e" providerId="ADAL" clId="{124FF86B-1B10-47C7-AD8C-AB68E6BA7BFC}" dt="2024-04-09T19:45:15.726" v="1" actId="27636"/>
          <ac:spMkLst>
            <pc:docMk/>
            <pc:sldMk cId="3321111013" sldId="586"/>
            <ac:spMk id="2" creationId="{C8011CD3-0125-AF09-B7D1-85CBAD28CFF8}"/>
          </ac:spMkLst>
        </pc:spChg>
      </pc:sldChg>
      <pc:sldChg chg="modSp mod">
        <pc:chgData name="Inniss, Blair" userId="dd2532de-dbb9-4ee6-9962-4ffcefea501e" providerId="ADAL" clId="{124FF86B-1B10-47C7-AD8C-AB68E6BA7BFC}" dt="2024-04-09T19:45:38.064" v="2" actId="20577"/>
        <pc:sldMkLst>
          <pc:docMk/>
          <pc:sldMk cId="2897330756" sldId="588"/>
        </pc:sldMkLst>
        <pc:spChg chg="mod">
          <ac:chgData name="Inniss, Blair" userId="dd2532de-dbb9-4ee6-9962-4ffcefea501e" providerId="ADAL" clId="{124FF86B-1B10-47C7-AD8C-AB68E6BA7BFC}" dt="2024-04-09T19:45:38.064" v="2" actId="20577"/>
          <ac:spMkLst>
            <pc:docMk/>
            <pc:sldMk cId="2897330756" sldId="588"/>
            <ac:spMk id="2" creationId="{D0962444-2A35-C210-BE4A-2F5F2E2C858C}"/>
          </ac:spMkLst>
        </pc:spChg>
      </pc:sldChg>
      <pc:sldChg chg="modSp mod">
        <pc:chgData name="Inniss, Blair" userId="dd2532de-dbb9-4ee6-9962-4ffcefea501e" providerId="ADAL" clId="{124FF86B-1B10-47C7-AD8C-AB68E6BA7BFC}" dt="2024-04-09T19:46:14.620" v="54" actId="20577"/>
        <pc:sldMkLst>
          <pc:docMk/>
          <pc:sldMk cId="3431653278" sldId="589"/>
        </pc:sldMkLst>
        <pc:spChg chg="mod">
          <ac:chgData name="Inniss, Blair" userId="dd2532de-dbb9-4ee6-9962-4ffcefea501e" providerId="ADAL" clId="{124FF86B-1B10-47C7-AD8C-AB68E6BA7BFC}" dt="2024-04-09T19:46:14.620" v="54" actId="20577"/>
          <ac:spMkLst>
            <pc:docMk/>
            <pc:sldMk cId="3431653278" sldId="589"/>
            <ac:spMk id="2" creationId="{6FF15894-F867-2031-7450-995A48B2AED1}"/>
          </ac:spMkLst>
        </pc:spChg>
      </pc:sldChg>
      <pc:sldChg chg="modSp mod modNotesTx">
        <pc:chgData name="Inniss, Blair" userId="dd2532de-dbb9-4ee6-9962-4ffcefea501e" providerId="ADAL" clId="{124FF86B-1B10-47C7-AD8C-AB68E6BA7BFC}" dt="2024-04-09T19:50:04.508" v="100" actId="20577"/>
        <pc:sldMkLst>
          <pc:docMk/>
          <pc:sldMk cId="1589703939" sldId="592"/>
        </pc:sldMkLst>
        <pc:spChg chg="mod">
          <ac:chgData name="Inniss, Blair" userId="dd2532de-dbb9-4ee6-9962-4ffcefea501e" providerId="ADAL" clId="{124FF86B-1B10-47C7-AD8C-AB68E6BA7BFC}" dt="2024-04-09T19:50:04.508" v="100" actId="20577"/>
          <ac:spMkLst>
            <pc:docMk/>
            <pc:sldMk cId="1589703939" sldId="592"/>
            <ac:spMk id="2" creationId="{7B268F2C-D771-07FC-E589-3FF217ED75C6}"/>
          </ac:spMkLst>
        </pc:spChg>
        <pc:spChg chg="mod">
          <ac:chgData name="Inniss, Blair" userId="dd2532de-dbb9-4ee6-9962-4ffcefea501e" providerId="ADAL" clId="{124FF86B-1B10-47C7-AD8C-AB68E6BA7BFC}" dt="2024-04-09T19:48:20.937" v="69" actId="6549"/>
          <ac:spMkLst>
            <pc:docMk/>
            <pc:sldMk cId="1589703939" sldId="592"/>
            <ac:spMk id="3" creationId="{502A2394-64CB-F9A6-89F7-EEB73E75C40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65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9" y="0"/>
            <a:ext cx="3038475" cy="4665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6B64E-FFC7-4914-A90F-3F7FDD810174}" type="datetimeFigureOut">
              <a:rPr lang="en-US" smtClean="0"/>
              <a:t>4/9/2024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75" y="1162050"/>
            <a:ext cx="4184650" cy="3138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4033"/>
            <a:ext cx="5607050" cy="366071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822"/>
            <a:ext cx="3038475" cy="4665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9" y="8829822"/>
            <a:ext cx="3038475" cy="4665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2353B2-6E03-4205-B16D-09473EDAD9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490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53B2-6E03-4205-B16D-09473EDAD9E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704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ea typeface="Calibri"/>
                <a:cs typeface="Calibri"/>
              </a:rPr>
              <a:t>Maryland had a budget deficit, so MGA had to come up with a way to generate more money to compensate for the deficit, so they updated the tobacco taxes.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b="1" dirty="0"/>
              <a:t>Policy experts estimate </a:t>
            </a:r>
            <a:r>
              <a:rPr lang="en-US" dirty="0"/>
              <a:t> </a:t>
            </a:r>
            <a:r>
              <a:rPr lang="en-US" b="1" dirty="0"/>
              <a:t>FY 27</a:t>
            </a:r>
            <a:r>
              <a:rPr lang="en-US" dirty="0"/>
              <a:t>About $83 million raised from a tax increase on cigarettes, other tobacco products, and nicotine products</a:t>
            </a:r>
            <a:endParaRPr lang="en-US" dirty="0">
              <a:ea typeface="Calibri"/>
              <a:cs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53B2-6E03-4205-B16D-09473EDAD9E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618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Crossfile</a:t>
            </a:r>
            <a:r>
              <a:rPr lang="en-US" dirty="0"/>
              <a:t> HB1180 was the same but did not pass—just ran out of time.</a:t>
            </a:r>
          </a:p>
          <a:p>
            <a:r>
              <a:rPr lang="en-US" dirty="0"/>
              <a:t>ID: photo, date of birth; not required for those 30 and older</a:t>
            </a:r>
          </a:p>
          <a:p>
            <a:r>
              <a:rPr lang="en-US" dirty="0"/>
              <a:t>Tobacconist: 70% of sales OTP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53B2-6E03-4205-B16D-09473EDAD9E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227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Fine is currently $300 for first violation</a:t>
            </a:r>
          </a:p>
          <a:p>
            <a:r>
              <a:rPr lang="en-US" dirty="0"/>
              <a:t>Follow-up required within 180 days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53B2-6E03-4205-B16D-09473EDAD9E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9875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However, Montgomery County will continue to receive the fee funds for enforcement.</a:t>
            </a:r>
          </a:p>
          <a:p>
            <a:r>
              <a:rPr lang="en-US" dirty="0"/>
              <a:t>“personally or through an employee” page 17</a:t>
            </a:r>
          </a:p>
          <a:p>
            <a:r>
              <a:rPr lang="en-US" dirty="0"/>
              <a:t>Report due 10/1/2025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53B2-6E03-4205-B16D-09473EDAD9E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8203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53B2-6E03-4205-B16D-09473EDAD9E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381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be clear, doesn’t require smoking restrictions and just required the policy; we’ve seen similar bills before, so we may see something similar in the future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53B2-6E03-4205-B16D-09473EDAD9E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29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HB 812 House Passed Third Reading (130-7), Senate Passed Second Reading</a:t>
            </a:r>
          </a:p>
          <a:p>
            <a:r>
              <a:rPr lang="en-US" dirty="0"/>
              <a:t>SB 589 Senate Passed Third Reading (43-0), House Passed Third Reading (133-2), Senate Passed </a:t>
            </a:r>
            <a:r>
              <a:rPr lang="en-US"/>
              <a:t>Enrolled</a:t>
            </a:r>
            <a:endParaRPr lang="en-US" b="1"/>
          </a:p>
          <a:p>
            <a:r>
              <a:rPr lang="en-US" b="1"/>
              <a:t>Tri </a:t>
            </a:r>
            <a:r>
              <a:rPr lang="en-US" b="1" dirty="0"/>
              <a:t>County </a:t>
            </a:r>
            <a:r>
              <a:rPr lang="en-US" b="1"/>
              <a:t>Council: </a:t>
            </a:r>
            <a:r>
              <a:rPr lang="en-US"/>
              <a:t>Planning and Dev unit for Calvert, Charles, and St. Mary's counties that plans projects to dev human &amp; economic resources in Southern Maryland</a:t>
            </a:r>
            <a:endParaRPr lang="en-US" b="1">
              <a:ea typeface="Calibri"/>
              <a:cs typeface="Calibri"/>
            </a:endParaRPr>
          </a:p>
          <a:p>
            <a:r>
              <a:rPr lang="en-US" b="0" dirty="0"/>
              <a:t>Commission helps farmers wo transitioned from growing tobacco products to other crops; historically funded at 900k but increases to 1mil annually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53B2-6E03-4205-B16D-09473EDAD9E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619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Would’ve required any retailer who sells tobacco products to also sell cessation products and to </a:t>
            </a:r>
            <a:r>
              <a:rPr lang="en-US" b="1" dirty="0"/>
              <a:t>have a clearly visible sign stating XYZ</a:t>
            </a:r>
          </a:p>
          <a:p>
            <a:r>
              <a:rPr lang="en-US" dirty="0"/>
              <a:t>-counterintuitive to wanting to help people quit tobacco because we want tobacco products sold separately from where cessation products are sold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53B2-6E03-4205-B16D-09473EDAD9E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524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-Currently, Federal landscape is so unclear that this bill is ahead of its time</a:t>
            </a:r>
          </a:p>
          <a:p>
            <a:r>
              <a:rPr lang="en-US" dirty="0"/>
              <a:t>-Blair will talk to you later about what the ed Gov is doing to allow what vape products are allowed to be on the market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53B2-6E03-4205-B16D-09473EDAD9E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9070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53B2-6E03-4205-B16D-09473EDAD9E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249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bill is an explicit exemption to the CIAA</a:t>
            </a:r>
          </a:p>
          <a:p>
            <a:r>
              <a:rPr lang="en-US" dirty="0"/>
              <a:t>-Did not make it passed the hearing stage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53B2-6E03-4205-B16D-09473EDAD9E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3685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Passed the full Senate and House with a super-majority of votes. There is no risk of veto.</a:t>
            </a:r>
          </a:p>
          <a:p>
            <a:endParaRPr lang="en-US" dirty="0"/>
          </a:p>
          <a:p>
            <a:r>
              <a:rPr lang="en-US" b="1" dirty="0"/>
              <a:t>Preventing being sold puts onus on the retailer, so the 18yr/o wont be blamed for buying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2353B2-6E03-4205-B16D-09473EDAD9E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511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668E720-52B6-4D43-85CF-90585FE5DC5B}" type="datetime1">
              <a:rPr lang="en-US" smtClean="0"/>
              <a:pPr/>
              <a:t>4/9/2024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>
                <a:solidFill>
                  <a:srgbClr val="DA1F28">
                    <a:tint val="20000"/>
                  </a:srgbClr>
                </a:solidFill>
              </a:rPr>
              <a:t>Powers of County Legislatures and Board of Health in Maryland Webinar June 25, 2012</a:t>
            </a: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ECA9FEA-807E-4F70-AF63-2B1EE05580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778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BF76-BD74-4144-A7BA-446A34661DE0}" type="datetime1">
              <a:rPr lang="en-US" smtClean="0">
                <a:solidFill>
                  <a:prstClr val="black"/>
                </a:solidFill>
              </a:rPr>
              <a:pPr/>
              <a:t>4/9/2024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Powers of County Legislatures and Board of Health in Maryland Webinar June 25, 2012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9FEA-807E-4F70-AF63-2B1EE05580A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241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FB583-44F5-411B-AAAB-5FA99234A4D7}" type="datetime1">
              <a:rPr lang="en-US" smtClean="0">
                <a:solidFill>
                  <a:prstClr val="black"/>
                </a:solidFill>
              </a:rPr>
              <a:pPr/>
              <a:t>4/9/2024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Powers of County Legislatures and Board of Health in Maryland Webinar June 25, 2012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9FEA-807E-4F70-AF63-2B1EE05580A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943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E1AD1-D624-4E33-A595-85D690DC2240}" type="datetime1">
              <a:rPr lang="en-US" smtClean="0">
                <a:solidFill>
                  <a:prstClr val="black"/>
                </a:solidFill>
              </a:rPr>
              <a:pPr/>
              <a:t>4/9/2024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Powers of County Legislatures and Board of Health in Maryland Webinar June 25, 2012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9FEA-807E-4F70-AF63-2B1EE05580A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5916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532B2-B44E-4493-BC84-6FD2C5863169}" type="datetime1">
              <a:rPr lang="en-US" smtClean="0">
                <a:solidFill>
                  <a:prstClr val="white"/>
                </a:solidFill>
              </a:rPr>
              <a:pPr/>
              <a:t>4/9/2024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/>
                </a:solidFill>
              </a:rPr>
              <a:t>Powers of County Legislatures and Board of Health in Maryland Webinar June 25, 2012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9FEA-807E-4F70-AF63-2B1EE05580A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7634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50AF3-CC39-4C9D-BDE5-D2CB56FDD2A0}" type="datetime1">
              <a:rPr lang="en-US" smtClean="0">
                <a:solidFill>
                  <a:prstClr val="white"/>
                </a:solidFill>
              </a:rPr>
              <a:pPr/>
              <a:t>4/9/2024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/>
                </a:solidFill>
              </a:rPr>
              <a:t>Powers of County Legislatures and Board of Health in Maryland Webinar June 25,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9FEA-807E-4F70-AF63-2B1EE05580A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705315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0C477-CE94-45D4-B80E-48DB269CE0DC}" type="datetime1">
              <a:rPr lang="en-US" smtClean="0">
                <a:solidFill>
                  <a:prstClr val="black"/>
                </a:solidFill>
              </a:rPr>
              <a:pPr/>
              <a:t>4/9/2024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Powers of County Legislatures and Board of Health in Maryland Webinar June 25, 2012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9FEA-807E-4F70-AF63-2B1EE05580A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0119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27306-EAD7-4014-B0C8-68B4801794E7}" type="datetime1">
              <a:rPr lang="en-US" smtClean="0">
                <a:solidFill>
                  <a:prstClr val="white"/>
                </a:solidFill>
              </a:rPr>
              <a:pPr/>
              <a:t>4/9/2024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white"/>
                </a:solidFill>
              </a:rPr>
              <a:t>Powers of County Legislatures and Board of Health in Maryland Webinar June 25, 2012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9FEA-807E-4F70-AF63-2B1EE05580A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809696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EF14DB-96C5-4D62-A9C1-F687C0D180C8}" type="datetime1">
              <a:rPr lang="en-US" smtClean="0">
                <a:solidFill>
                  <a:prstClr val="black"/>
                </a:solidFill>
              </a:rPr>
              <a:pPr/>
              <a:t>4/9/2024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Powers of County Legislatures and Board of Health in Maryland Webinar June 25, 2012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9FEA-807E-4F70-AF63-2B1EE05580A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88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65528FD9-E784-4331-AE26-576D01181415}" type="datetime1">
              <a:rPr lang="en-US" smtClean="0">
                <a:solidFill>
                  <a:prstClr val="black"/>
                </a:solidFill>
              </a:rPr>
              <a:pPr/>
              <a:t>4/9/2024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Powers of County Legislatures and Board of Health in Maryland Webinar June 25,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A9FEA-807E-4F70-AF63-2B1EE05580A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7763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A7A2330-379B-4123-9464-D781FA019ADA}" type="datetime1">
              <a:rPr lang="en-US" smtClean="0">
                <a:solidFill>
                  <a:prstClr val="white"/>
                </a:solidFill>
              </a:rPr>
              <a:pPr/>
              <a:t>4/9/2024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>
                <a:solidFill>
                  <a:prstClr val="white"/>
                </a:solidFill>
              </a:rPr>
              <a:t>Powers of County Legislatures and Board of Health in Maryland Webinar June 25, 2012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ECA9FEA-807E-4F70-AF63-2B1EE05580AD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2339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86E6252-CA29-47F0-A14D-77AE00D26997}" type="datetime1">
              <a:rPr lang="en-US" smtClean="0">
                <a:solidFill>
                  <a:prstClr val="black"/>
                </a:solidFill>
              </a:rPr>
              <a:pPr/>
              <a:t>4/9/2024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>
                <a:solidFill>
                  <a:prstClr val="black"/>
                </a:solidFill>
              </a:rPr>
              <a:t>Powers of County Legislatures and Board of Health in Maryland Webinar June 25, 2012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ECA9FEA-807E-4F70-AF63-2B1EE05580AD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618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381000"/>
            <a:ext cx="8382000" cy="1829761"/>
          </a:xfrm>
        </p:spPr>
        <p:txBody>
          <a:bodyPr>
            <a:normAutofit/>
          </a:bodyPr>
          <a:lstStyle/>
          <a:p>
            <a:r>
              <a:rPr lang="en-US" sz="4400" dirty="0">
                <a:latin typeface="Palatino Linotype" panose="02040502050505030304" pitchFamily="18" charset="0"/>
              </a:rPr>
              <a:t>Local Tobacco Grantee Meeting</a:t>
            </a:r>
            <a:endParaRPr lang="en-US" sz="3900" dirty="0">
              <a:latin typeface="Palatino Linotype" panose="0204050205050503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2507057"/>
            <a:ext cx="7772400" cy="1199704"/>
          </a:xfrm>
        </p:spPr>
        <p:txBody>
          <a:bodyPr>
            <a:noAutofit/>
          </a:bodyPr>
          <a:lstStyle/>
          <a:p>
            <a:r>
              <a:rPr lang="en-US" sz="2000" i="1" dirty="0">
                <a:latin typeface="Palatino Linotype" panose="02040502050505030304" pitchFamily="18" charset="0"/>
              </a:rPr>
              <a:t>April 10, 2024</a:t>
            </a:r>
          </a:p>
        </p:txBody>
      </p:sp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0785" y="3733800"/>
            <a:ext cx="2623751" cy="1084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81000" y="5410200"/>
            <a:ext cx="624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Palatino Linotype" panose="02040502050505030304" pitchFamily="18" charset="0"/>
              </a:rPr>
              <a:t>Amanda Peskin, Student Attorney</a:t>
            </a:r>
          </a:p>
          <a:p>
            <a:r>
              <a:rPr lang="en-US" dirty="0">
                <a:solidFill>
                  <a:schemeClr val="bg1"/>
                </a:solidFill>
                <a:latin typeface="Palatino Linotype" panose="02040502050505030304" pitchFamily="18" charset="0"/>
              </a:rPr>
              <a:t>Public Health Law Clinic</a:t>
            </a:r>
          </a:p>
          <a:p>
            <a:r>
              <a:rPr lang="en-US" dirty="0">
                <a:solidFill>
                  <a:schemeClr val="bg1"/>
                </a:solidFill>
                <a:latin typeface="Palatino Linotype" panose="02040502050505030304" pitchFamily="18" charset="0"/>
              </a:rPr>
              <a:t>University of Maryland Francis King Carey School of Law</a:t>
            </a:r>
          </a:p>
        </p:txBody>
      </p:sp>
    </p:spTree>
    <p:extLst>
      <p:ext uri="{BB962C8B-B14F-4D97-AF65-F5344CB8AC3E}">
        <p14:creationId xmlns:p14="http://schemas.microsoft.com/office/powerpoint/2010/main" val="1125659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268F2C-D771-07FC-E589-3FF217ED75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Increased cigarette tax from $3.75 to $5.00 per pack</a:t>
            </a:r>
          </a:p>
          <a:p>
            <a:r>
              <a:rPr lang="en-US" dirty="0"/>
              <a:t>OTP increased from 53% to 60% of the wholesale price – not including cigars</a:t>
            </a:r>
          </a:p>
          <a:p>
            <a:r>
              <a:rPr lang="en-US" dirty="0"/>
              <a:t>ESD increased from 12% to 20% of sales and use tax rate</a:t>
            </a:r>
          </a:p>
          <a:p>
            <a:r>
              <a:rPr lang="en-US" dirty="0"/>
              <a:t>Money goes to Blueprint for Maryland’s Future Fund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2A2394-64CB-F9A6-89F7-EEB73E75C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667" y="219981"/>
            <a:ext cx="8229600" cy="1110186"/>
          </a:xfr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 dirty="0"/>
              <a:t>Budget Bill's Tobacco Tax</a:t>
            </a:r>
          </a:p>
        </p:txBody>
      </p:sp>
    </p:spTree>
    <p:extLst>
      <p:ext uri="{BB962C8B-B14F-4D97-AF65-F5344CB8AC3E}">
        <p14:creationId xmlns:p14="http://schemas.microsoft.com/office/powerpoint/2010/main" val="15897039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Tobacco Retail Licensing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A1F28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t>SB 1056 PASSED </a:t>
            </a:r>
            <a:endParaRPr lang="en-US" dirty="0"/>
          </a:p>
          <a:p>
            <a:r>
              <a:rPr lang="en-US" dirty="0"/>
              <a:t>Conforms with federal law:</a:t>
            </a:r>
          </a:p>
          <a:p>
            <a:pPr lvl="1"/>
            <a:r>
              <a:rPr lang="en-US" dirty="0"/>
              <a:t>Retailers may only display tobacco products, including vapes and excluding premium cigars, behind the counter</a:t>
            </a:r>
          </a:p>
          <a:p>
            <a:pPr lvl="1"/>
            <a:r>
              <a:rPr lang="en-US" dirty="0"/>
              <a:t>Tobacconist exception for OTP</a:t>
            </a:r>
          </a:p>
          <a:p>
            <a:pPr lvl="1"/>
            <a:r>
              <a:rPr lang="en-US" dirty="0"/>
              <a:t>Retailers must verify a buyer’s age through government-issued identification before selling tobacco products</a:t>
            </a:r>
          </a:p>
          <a:p>
            <a:pPr marL="393192" lvl="1" indent="0">
              <a:buNone/>
            </a:pPr>
            <a:r>
              <a:rPr lang="en-US" b="1" i="1" dirty="0">
                <a:solidFill>
                  <a:srgbClr val="C00000"/>
                </a:solidFill>
              </a:rPr>
              <a:t>These provisions may be enforced by local health officers/designees.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788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15962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Tobacco Retail Licensing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16691"/>
          </a:xfrm>
        </p:spPr>
        <p:txBody>
          <a:bodyPr>
            <a:normAutofit/>
          </a:bodyPr>
          <a:lstStyle/>
          <a:p>
            <a:r>
              <a:rPr lang="en-US" dirty="0"/>
              <a:t>Mandates MDH or designee conduct at least 1 enforcement check of each retailer annually, with follow up after an underage sale</a:t>
            </a:r>
          </a:p>
          <a:p>
            <a:r>
              <a:rPr lang="en-US" dirty="0"/>
              <a:t>Increases fines for first violation to $500 under Criminal Law Article and Health-General Article</a:t>
            </a:r>
          </a:p>
          <a:p>
            <a:r>
              <a:rPr lang="en-US" dirty="0"/>
              <a:t>Mandates ATCC suspend for up to 90 days for second violation and up to 180 days for a third violation; and revoke license for subsequent violation.</a:t>
            </a:r>
          </a:p>
          <a:p>
            <a:pPr marL="109728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4044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Tobacco Retail Licensing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Raises the retail license fee to $300</a:t>
            </a:r>
          </a:p>
          <a:p>
            <a:pPr lvl="1"/>
            <a:r>
              <a:rPr lang="en-US" dirty="0"/>
              <a:t>Amendments will have $275 go to MDH for enforcement (except for Montgomery); $25 to ATCC</a:t>
            </a:r>
          </a:p>
          <a:p>
            <a:r>
              <a:rPr lang="en-US" dirty="0"/>
              <a:t>Makes clear that the licensee may be cited for sale by the clerk!</a:t>
            </a:r>
          </a:p>
          <a:p>
            <a:r>
              <a:rPr lang="en-US" dirty="0"/>
              <a:t>Requires a report from MDH, ATCC, Comptroller, and Department of Education:</a:t>
            </a:r>
          </a:p>
          <a:p>
            <a:pPr lvl="1"/>
            <a:r>
              <a:rPr lang="en-US" dirty="0"/>
              <a:t># of retail licensees, including proximity to schools and health care facilities, and geographic density;</a:t>
            </a:r>
          </a:p>
          <a:p>
            <a:pPr lvl="1"/>
            <a:r>
              <a:rPr lang="en-US" dirty="0"/>
              <a:t>Feasibility of limiting # of licensees</a:t>
            </a:r>
          </a:p>
          <a:p>
            <a:pPr lvl="1"/>
            <a:r>
              <a:rPr lang="en-US" dirty="0"/>
              <a:t>Prevalence of use, public health and economic impacts of tobacco use, including flavored</a:t>
            </a:r>
          </a:p>
          <a:p>
            <a:pPr marL="109728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7956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A39ED35-D8AA-2CD7-D3B3-9D9244FC23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28EACBF-DA62-6B26-7FB4-FF6CF26C3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806584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45E9D07-076C-31E3-1553-3A961571CD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 algn="ctr">
              <a:buNone/>
            </a:pPr>
            <a:r>
              <a:rPr lang="en-US" sz="4100" b="1" dirty="0"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Lucida Sans Unicode"/>
                <a:ea typeface="+mj-ea"/>
                <a:cs typeface="+mj-cs"/>
              </a:rPr>
              <a:t>2024</a:t>
            </a:r>
            <a:r>
              <a:rPr kumimoji="0" lang="en-US" sz="4100" b="1" i="0" u="none" strike="noStrike" kern="1200" cap="none" spc="0" normalizeH="0" baseline="0" noProof="0" dirty="0">
                <a:ln>
                  <a:noFill/>
                </a:ln>
                <a:solidFill>
                  <a:srgbClr val="464646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Lucida Sans Unicode"/>
                <a:ea typeface="+mj-ea"/>
                <a:cs typeface="+mj-cs"/>
              </a:rPr>
              <a:t> Tobacco Legislation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427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8011CD3-0125-AF09-B7D1-85CBAD28CF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>
            <a:normAutofit/>
          </a:bodyPr>
          <a:lstStyle/>
          <a:p>
            <a:pPr indent="-255905"/>
            <a:r>
              <a:rPr lang="en-US" dirty="0"/>
              <a:t>HB 199/SB 141</a:t>
            </a:r>
            <a:endParaRPr lang="en-US"/>
          </a:p>
          <a:p>
            <a:pPr indent="-255905"/>
            <a:r>
              <a:rPr lang="en-US" dirty="0"/>
              <a:t>It would have (1) required that condos and co-ops have a policy stating where people can smoke indoors and outdoors and (2) provided an enforcement mechanism</a:t>
            </a:r>
            <a:endParaRPr lang="en-US" dirty="0">
              <a:cs typeface="Lucida Sans Unicode"/>
            </a:endParaRPr>
          </a:p>
          <a:p>
            <a:pPr indent="-255905"/>
            <a:r>
              <a:rPr lang="en-US" dirty="0"/>
              <a:t>Heard by House Environment and Transportation and Senate Judicial Proceedings Committees, but neither voted</a:t>
            </a:r>
            <a:endParaRPr lang="en-US" dirty="0">
              <a:cs typeface="Lucida Sans Unicode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167526-A9C5-7F6C-B6B8-20D28BBA8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Multifamily Dwellings – Smoking Policies</a:t>
            </a:r>
          </a:p>
        </p:txBody>
      </p:sp>
    </p:spTree>
    <p:extLst>
      <p:ext uri="{BB962C8B-B14F-4D97-AF65-F5344CB8AC3E}">
        <p14:creationId xmlns:p14="http://schemas.microsoft.com/office/powerpoint/2010/main" val="3321111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4BDA4D-178D-0351-D148-F1882721BA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HB 812/SB 589</a:t>
            </a:r>
          </a:p>
          <a:p>
            <a:r>
              <a:rPr lang="en-US" dirty="0"/>
              <a:t>Increase in funding from $900,000 to $1,000,000 to the Council from the Cigarette Restitution Fund</a:t>
            </a:r>
          </a:p>
          <a:p>
            <a:r>
              <a:rPr lang="en-US" dirty="0"/>
              <a:t>This bill passed and will go into effect June 1, 2024</a:t>
            </a:r>
          </a:p>
          <a:p>
            <a:endParaRPr lang="en-US" dirty="0"/>
          </a:p>
          <a:p>
            <a:pPr marL="109728" indent="0">
              <a:buNone/>
            </a:pPr>
            <a:endParaRPr lang="en-US" b="1" dirty="0">
              <a:highlight>
                <a:srgbClr val="FFFF00"/>
              </a:highlight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F75CD53-B31F-E099-8360-B6E2141A2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Tri-County Council for Southern Maryland – Southern Maryland Agricultural Development Commission - Funding</a:t>
            </a:r>
          </a:p>
        </p:txBody>
      </p:sp>
    </p:spTree>
    <p:extLst>
      <p:ext uri="{BB962C8B-B14F-4D97-AF65-F5344CB8AC3E}">
        <p14:creationId xmlns:p14="http://schemas.microsoft.com/office/powerpoint/2010/main" val="3571559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0962444-2A35-C210-BE4A-2F5F2E2C85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HB 844/SB 582</a:t>
            </a:r>
          </a:p>
          <a:p>
            <a:r>
              <a:rPr lang="en-US" dirty="0"/>
              <a:t>Requires retailers to post a clearly visible sign stating that, “nicotine replacement therapy products are available for purchase,” and include a hotline to free quitting services</a:t>
            </a:r>
          </a:p>
          <a:p>
            <a:r>
              <a:rPr lang="en-US" dirty="0"/>
              <a:t>Licensees must sell a nicotine replacement therapy product behind the counter and replace their stock within 5 business days</a:t>
            </a:r>
          </a:p>
          <a:p>
            <a:r>
              <a:rPr lang="en-US" dirty="0"/>
              <a:t>Withdrawn by sponsor in Economic Matters and didn’t progress in Senate Finance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C21C3B-DF35-153E-8E27-41198BFAB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Making Quitting Convenient Act</a:t>
            </a:r>
          </a:p>
        </p:txBody>
      </p:sp>
    </p:spTree>
    <p:extLst>
      <p:ext uri="{BB962C8B-B14F-4D97-AF65-F5344CB8AC3E}">
        <p14:creationId xmlns:p14="http://schemas.microsoft.com/office/powerpoint/2010/main" val="2897330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F15894-F867-2031-7450-995A48B2AE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SB 987/HB 1033</a:t>
            </a:r>
          </a:p>
          <a:p>
            <a:r>
              <a:rPr lang="en-US" dirty="0"/>
              <a:t>Allowed the Office of the Attorney General to create a public directory listing all vape manufacturers and brand families that comply with federal, state, and local laws</a:t>
            </a:r>
          </a:p>
          <a:p>
            <a:r>
              <a:rPr lang="en-US" dirty="0"/>
              <a:t>Revenue from the $1000 certification fee would be used for enforcement</a:t>
            </a:r>
          </a:p>
          <a:p>
            <a:r>
              <a:rPr lang="en-US" dirty="0"/>
              <a:t>Sponsor withdrew the bill in Economic Matters; Senate version didn’t progress in Finance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A150BB-1891-990E-8976-63E1FC170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Business Regulation – Electronic Smoking Devices Manufacturers - Certifications</a:t>
            </a:r>
          </a:p>
        </p:txBody>
      </p:sp>
    </p:spTree>
    <p:extLst>
      <p:ext uri="{BB962C8B-B14F-4D97-AF65-F5344CB8AC3E}">
        <p14:creationId xmlns:p14="http://schemas.microsoft.com/office/powerpoint/2010/main" val="3431653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Clean Indoor Air Act – Vaping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anchor="t">
            <a:normAutofit/>
          </a:bodyPr>
          <a:lstStyle/>
          <a:p>
            <a:pPr indent="-255905"/>
            <a:r>
              <a:rPr lang="en-US" dirty="0"/>
              <a:t>SB 244/HB 238</a:t>
            </a:r>
            <a:endParaRPr lang="en-US"/>
          </a:p>
          <a:p>
            <a:pPr indent="-255905"/>
            <a:r>
              <a:rPr lang="en-US" dirty="0"/>
              <a:t>Adds vaping to the CIAA (includes tobacco and cannabis products)</a:t>
            </a:r>
            <a:endParaRPr lang="en-US" dirty="0">
              <a:cs typeface="Lucida Sans Unicode"/>
            </a:endParaRPr>
          </a:p>
          <a:p>
            <a:pPr indent="-255905"/>
            <a:r>
              <a:rPr lang="en-US" dirty="0"/>
              <a:t>Requires signage indicating where and where not to vape</a:t>
            </a:r>
            <a:endParaRPr lang="en-US" dirty="0">
              <a:cs typeface="Lucida Sans Unicode"/>
            </a:endParaRPr>
          </a:p>
          <a:p>
            <a:pPr indent="-255905"/>
            <a:r>
              <a:rPr lang="en-US" dirty="0"/>
              <a:t>Creates a workgroup to study cigar bars and imposes 2-year moratorium on issuing alcoholic beverage licenses to tobacconists</a:t>
            </a:r>
            <a:endParaRPr lang="en-US" dirty="0">
              <a:cs typeface="Lucida Sans Unicode"/>
            </a:endParaRPr>
          </a:p>
          <a:p>
            <a:pPr marL="393065" lvl="1" indent="0">
              <a:buNone/>
            </a:pPr>
            <a:endParaRPr lang="en-US" b="1" dirty="0">
              <a:cs typeface="Lucida Sans Unicode"/>
            </a:endParaRPr>
          </a:p>
          <a:p>
            <a:pPr marL="109220" indent="0">
              <a:buNone/>
            </a:pPr>
            <a:endParaRPr lang="en-US" dirty="0">
              <a:cs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39423041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D02F82A-694D-C7DB-BF94-E6660262B4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SB 186/HB 374</a:t>
            </a:r>
          </a:p>
          <a:p>
            <a:r>
              <a:rPr lang="en-US" dirty="0"/>
              <a:t>Establishes new beer, wine, liquor licenses for cigar bars in PG County</a:t>
            </a:r>
          </a:p>
          <a:p>
            <a:r>
              <a:rPr lang="en-US" dirty="0"/>
              <a:t>Excludes licensees under CIAA </a:t>
            </a:r>
          </a:p>
          <a:p>
            <a:r>
              <a:rPr lang="en-US" dirty="0"/>
              <a:t>Annual license fee of $900</a:t>
            </a:r>
          </a:p>
          <a:p>
            <a:pPr marL="109728" indent="0">
              <a:buNone/>
            </a:pPr>
            <a:r>
              <a:rPr lang="en-US" b="1" dirty="0">
                <a:solidFill>
                  <a:srgbClr val="FF0000"/>
                </a:solidFill>
              </a:rPr>
              <a:t>Note: This is not limited to cigar smoking and is not limited to bars that sell tobacco.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7755B7B-9B3F-9716-9A3C-A7D95002B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Prince George’s County – Cigar Lounge License</a:t>
            </a:r>
          </a:p>
        </p:txBody>
      </p:sp>
    </p:spTree>
    <p:extLst>
      <p:ext uri="{BB962C8B-B14F-4D97-AF65-F5344CB8AC3E}">
        <p14:creationId xmlns:p14="http://schemas.microsoft.com/office/powerpoint/2010/main" val="3119982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Tobacco Sales Military Exemption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SB 220/HB 42</a:t>
            </a:r>
          </a:p>
          <a:p>
            <a:r>
              <a:rPr lang="en-US" dirty="0"/>
              <a:t>Repeals military exemption that allows 18 to 20-year-olds to be sold tobacco products</a:t>
            </a:r>
          </a:p>
          <a:p>
            <a:r>
              <a:rPr lang="en-US" dirty="0"/>
              <a:t>Brings State law up to date with Federal law</a:t>
            </a:r>
          </a:p>
          <a:p>
            <a:r>
              <a:rPr lang="en-US" dirty="0"/>
              <a:t>Will become law October 1, 2024.</a:t>
            </a:r>
          </a:p>
        </p:txBody>
      </p:sp>
    </p:spTree>
    <p:extLst>
      <p:ext uri="{BB962C8B-B14F-4D97-AF65-F5344CB8AC3E}">
        <p14:creationId xmlns:p14="http://schemas.microsoft.com/office/powerpoint/2010/main" val="40694682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ustom 1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DA1F28"/>
      </a:accent1>
      <a:accent2>
        <a:srgbClr val="FFC000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093EAA3F8F16B47A753E66737761C97" ma:contentTypeVersion="15" ma:contentTypeDescription="Create a new document." ma:contentTypeScope="" ma:versionID="728d7ca0fe891709b8a28e63fc66d635">
  <xsd:schema xmlns:xsd="http://www.w3.org/2001/XMLSchema" xmlns:xs="http://www.w3.org/2001/XMLSchema" xmlns:p="http://schemas.microsoft.com/office/2006/metadata/properties" xmlns:ns2="9fa23521-5820-46c9-b968-4f4cc61e2276" xmlns:ns3="f06332cb-994b-4a35-97af-1f5b60e13a65" targetNamespace="http://schemas.microsoft.com/office/2006/metadata/properties" ma:root="true" ma:fieldsID="e9c3a25a22a558ed656b5893876d736d" ns2:_="" ns3:_="">
    <xsd:import namespace="9fa23521-5820-46c9-b968-4f4cc61e2276"/>
    <xsd:import namespace="f06332cb-994b-4a35-97af-1f5b60e13a6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a23521-5820-46c9-b968-4f4cc61e22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9d37ae30-1c3a-40e1-94c5-05ea5a1665a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6332cb-994b-4a35-97af-1f5b60e13a6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23dd9fc3-841d-4ad8-9608-186591a82c35}" ma:internalName="TaxCatchAll" ma:showField="CatchAllData" ma:web="f06332cb-994b-4a35-97af-1f5b60e13a6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fa23521-5820-46c9-b968-4f4cc61e2276">
      <Terms xmlns="http://schemas.microsoft.com/office/infopath/2007/PartnerControls"/>
    </lcf76f155ced4ddcb4097134ff3c332f>
    <TaxCatchAll xmlns="f06332cb-994b-4a35-97af-1f5b60e13a65" xsi:nil="true"/>
    <SharedWithUsers xmlns="f06332cb-994b-4a35-97af-1f5b60e13a65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B147EA2B-3B7F-4D0B-9611-63455340ADC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552F9AF-D002-4F26-A607-A820891753D6}"/>
</file>

<file path=customXml/itemProps3.xml><?xml version="1.0" encoding="utf-8"?>
<ds:datastoreItem xmlns:ds="http://schemas.openxmlformats.org/officeDocument/2006/customXml" ds:itemID="{BEDC1E6A-89D1-4424-B155-892AE9C920E8}">
  <ds:schemaRefs>
    <ds:schemaRef ds:uri="38bb4ecd-badd-44ca-915f-6743b0e9e729"/>
    <ds:schemaRef ds:uri="http://schemas.microsoft.com/office/2006/metadata/properties"/>
    <ds:schemaRef ds:uri="http://purl.org/dc/terms/"/>
    <ds:schemaRef ds:uri="http://schemas.microsoft.com/office/2006/documentManagement/types"/>
    <ds:schemaRef ds:uri="5e73feb6-70f0-4846-a4ca-bfa9df7050e3"/>
    <ds:schemaRef ds:uri="http://purl.org/dc/elements/1.1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9490</TotalTime>
  <Words>1091</Words>
  <Application>Microsoft Office PowerPoint</Application>
  <PresentationFormat>On-screen Show (4:3)</PresentationFormat>
  <Paragraphs>103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Calibri</vt:lpstr>
      <vt:lpstr>Lucida Sans Unicode</vt:lpstr>
      <vt:lpstr>Palatino Linotype</vt:lpstr>
      <vt:lpstr>Verdana</vt:lpstr>
      <vt:lpstr>Wingdings 2</vt:lpstr>
      <vt:lpstr>Wingdings 3</vt:lpstr>
      <vt:lpstr>Concourse</vt:lpstr>
      <vt:lpstr>Local Tobacco Grantee Meeting</vt:lpstr>
      <vt:lpstr>PowerPoint Presentation</vt:lpstr>
      <vt:lpstr>Multifamily Dwellings – Smoking Policies</vt:lpstr>
      <vt:lpstr>Tri-County Council for Southern Maryland – Southern Maryland Agricultural Development Commission - Funding</vt:lpstr>
      <vt:lpstr>Making Quitting Convenient Act</vt:lpstr>
      <vt:lpstr>Business Regulation – Electronic Smoking Devices Manufacturers - Certifications</vt:lpstr>
      <vt:lpstr>Clean Indoor Air Act – Vaping</vt:lpstr>
      <vt:lpstr>Prince George’s County – Cigar Lounge License</vt:lpstr>
      <vt:lpstr>Tobacco Sales Military Exemption</vt:lpstr>
      <vt:lpstr>Budget Bill's Tobacco Tax</vt:lpstr>
      <vt:lpstr>Tobacco Retail Licensing</vt:lpstr>
      <vt:lpstr>Tobacco Retail Licensing</vt:lpstr>
      <vt:lpstr>Tobacco Retail Licensing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Contact Information</dc:title>
  <dc:creator>Tilburg, William</dc:creator>
  <cp:lastModifiedBy>Hoke, Kathleen</cp:lastModifiedBy>
  <cp:revision>87</cp:revision>
  <cp:lastPrinted>2024-04-09T22:32:05Z</cp:lastPrinted>
  <dcterms:created xsi:type="dcterms:W3CDTF">2015-04-15T13:20:57Z</dcterms:created>
  <dcterms:modified xsi:type="dcterms:W3CDTF">2024-04-09T22:35:35Z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0x0101001093EAA3F8F16B47A753E66737761C97</vt:lpwstr>
  </property>
  <property fmtid="{D5CDD505-2E9C-101B-9397-08002B2CF9AE}" pid="3" name="xd_ProgID">
    <vt:lpwstr/>
  </property>
  <property fmtid="{D5CDD505-2E9C-101B-9397-08002B2CF9AE}" pid="4" name="MediaServiceImageTags">
    <vt:lpwstr/>
  </property>
  <property fmtid="{D5CDD505-2E9C-101B-9397-08002B2CF9AE}" pid="5" name="_SourceUrl">
    <vt:lpwstr/>
  </property>
  <property fmtid="{D5CDD505-2E9C-101B-9397-08002B2CF9AE}" pid="6" name="_SharedFileIndex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  <property fmtid="{D5CDD505-2E9C-101B-9397-08002B2CF9AE}" pid="11" name="xd_Signature">
    <vt:bool>false</vt:bool>
  </property>
</Properties>
</file>